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6" r:id="rId3"/>
    <p:sldId id="273" r:id="rId4"/>
    <p:sldId id="279" r:id="rId5"/>
    <p:sldId id="266" r:id="rId6"/>
    <p:sldId id="271" r:id="rId7"/>
    <p:sldId id="280" r:id="rId8"/>
    <p:sldId id="281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2"/>
    <p:restoredTop sz="96696"/>
  </p:normalViewPr>
  <p:slideViewPr>
    <p:cSldViewPr snapToGrid="0" snapToObjects="1">
      <p:cViewPr varScale="1">
        <p:scale>
          <a:sx n="130" d="100"/>
          <a:sy n="130" d="100"/>
        </p:scale>
        <p:origin x="246" y="12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 snapToObjects="1">
      <p:cViewPr varScale="1">
        <p:scale>
          <a:sx n="121" d="100"/>
          <a:sy n="121" d="100"/>
        </p:scale>
        <p:origin x="386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870887872086563E-2"/>
          <c:y val="9.6072255673923107E-2"/>
          <c:w val="0.95068739305312977"/>
          <c:h val="0.85029251434068476"/>
        </c:manualLayout>
      </c:layout>
      <c:barChart>
        <c:barDir val="bar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322020096"/>
        <c:axId val="-321953184"/>
      </c:barChart>
      <c:catAx>
        <c:axId val="-322020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321953184"/>
        <c:crosses val="autoZero"/>
        <c:auto val="1"/>
        <c:lblAlgn val="ctr"/>
        <c:lblOffset val="100"/>
        <c:noMultiLvlLbl val="0"/>
      </c:catAx>
      <c:valAx>
        <c:axId val="-3219531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-3220200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Leht2!$B$1</c:f>
              <c:strCache>
                <c:ptCount val="1"/>
                <c:pt idx="0">
                  <c:v>Arv</c:v>
                </c:pt>
              </c:strCache>
            </c:strRef>
          </c:tx>
          <c:dLbls>
            <c:dLbl>
              <c:idx val="0"/>
              <c:layout>
                <c:manualLayout>
                  <c:x val="-6.0419935605435321E-2"/>
                  <c:y val="3.5502936524601084E-2"/>
                </c:manualLayout>
              </c:layout>
              <c:tx>
                <c:rich>
                  <a:bodyPr/>
                  <a:lstStyle/>
                  <a:p>
                    <a:fld id="{BA5743BE-C1A9-450E-82DA-FF6A5AE03984}" type="CATEGORYNAME">
                      <a:rPr lang="en-US"/>
                      <a:pPr/>
                      <a:t>[KATEGOORIA NIMI]</a:t>
                    </a:fld>
                    <a:r>
                      <a:rPr lang="en-US" baseline="0"/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C09-4320-8132-5E132116791E}"/>
                </c:ext>
              </c:extLst>
            </c:dLbl>
            <c:dLbl>
              <c:idx val="1"/>
              <c:layout>
                <c:manualLayout>
                  <c:x val="-0.22639145009106082"/>
                  <c:y val="-0.2886263459329931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anose="020B0604020202020204" pitchFamily="34" charset="0"/>
                      </a:rPr>
                      <a:t>Sotsiaalüürilepingud
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64535755213986"/>
                      <c:h val="0.2564100971221189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AC09-4320-8132-5E132116791E}"/>
                </c:ext>
              </c:extLst>
            </c:dLbl>
            <c:dLbl>
              <c:idx val="2"/>
              <c:layout>
                <c:manualLayout>
                  <c:x val="7.5046889532948344E-3"/>
                  <c:y val="4.4198826384117547E-2"/>
                </c:manualLayout>
              </c:layout>
              <c:tx>
                <c:rich>
                  <a:bodyPr/>
                  <a:lstStyle/>
                  <a:p>
                    <a:fld id="{84EA71F3-44BC-4AAF-8B03-4A151556E6D0}" type="CATEGORYNAME">
                      <a:rPr lang="en-US"/>
                      <a:pPr/>
                      <a:t>[KATEGOORIA NIMI]</a:t>
                    </a:fld>
                    <a:r>
                      <a:rPr lang="en-US" baseline="0"/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C09-4320-8132-5E132116791E}"/>
                </c:ext>
              </c:extLst>
            </c:dLbl>
            <c:dLbl>
              <c:idx val="3"/>
              <c:layout>
                <c:manualLayout>
                  <c:x val="1.1591888317622073E-3"/>
                  <c:y val="-7.570605183739352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anose="020B0604020202020204" pitchFamily="34" charset="0"/>
                      </a:rPr>
                      <a:t>Sotsiaalmajutus lepingud
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C09-4320-8132-5E132116791E}"/>
                </c:ext>
              </c:extLst>
            </c:dLbl>
            <c:dLbl>
              <c:idx val="4"/>
              <c:layout>
                <c:manualLayout>
                  <c:x val="0.12970860139780249"/>
                  <c:y val="4.8033433433184697E-2"/>
                </c:manualLayout>
              </c:layout>
              <c:tx>
                <c:rich>
                  <a:bodyPr/>
                  <a:lstStyle/>
                  <a:p>
                    <a:fld id="{A834D5BF-FB6B-4702-8179-B80737643BC9}" type="CATEGORYNAME">
                      <a:rPr lang="en-US"/>
                      <a:pPr/>
                      <a:t>[KATEGOORIA NIMI]</a:t>
                    </a:fld>
                    <a:r>
                      <a:rPr lang="en-US" baseline="0"/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C09-4320-8132-5E13211679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t-E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(Leht2!$A$2:$A$5,Leht2!$A$7)</c:f>
              <c:strCache>
                <c:ptCount val="5"/>
                <c:pt idx="0">
                  <c:v>Eluruumi üürilepingud</c:v>
                </c:pt>
                <c:pt idx="1">
                  <c:v>Sotsiaalüürilepingud</c:v>
                </c:pt>
                <c:pt idx="2">
                  <c:v>Tasuta kasutamise lepingud</c:v>
                </c:pt>
                <c:pt idx="3">
                  <c:v>Sotsiaalmajutus leping</c:v>
                </c:pt>
                <c:pt idx="4">
                  <c:v>Vabad eluruumid</c:v>
                </c:pt>
              </c:strCache>
              <c:extLst/>
            </c:strRef>
          </c:cat>
          <c:val>
            <c:numRef>
              <c:f>(Leht2!$B$2:$B$5,Leht2!$B$7)</c:f>
              <c:numCache>
                <c:formatCode>General</c:formatCode>
                <c:ptCount val="5"/>
                <c:pt idx="0">
                  <c:v>84</c:v>
                </c:pt>
                <c:pt idx="1">
                  <c:v>324</c:v>
                </c:pt>
                <c:pt idx="2">
                  <c:v>52</c:v>
                </c:pt>
                <c:pt idx="3">
                  <c:v>12</c:v>
                </c:pt>
                <c:pt idx="4">
                  <c:v>90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C09-4320-8132-5E13211679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>
              <a:solidFill>
                <a:schemeClr val="tx1">
                  <a:lumMod val="95000"/>
                  <a:lumOff val="5000"/>
                </a:schemeClr>
              </a:solidFill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FA866-E161-E24B-A6D8-021F87D7A390}" type="datetimeFigureOut">
              <a:t>19.09.2022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4DE21-000F-3446-9136-010A82CA33C2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37848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83780-4101-B144-B49A-D1563EE9DE2A}" type="datetimeFigureOut">
              <a:t>19.09.2022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DD993-2AAB-7B4C-94A1-3F3E45BF7271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73948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DD993-2AAB-7B4C-94A1-3F3E45BF7271}" type="slidenum">
              <a:rPr lang="uk-UA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330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islaid Sin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744635" y="4410776"/>
            <a:ext cx="2447365" cy="2447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360382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t-EE"/>
          </a:p>
        </p:txBody>
      </p:sp>
      <p:sp>
        <p:nvSpPr>
          <p:cNvPr id="15" name="Rectangle 14"/>
          <p:cNvSpPr/>
          <p:nvPr userDrawn="1"/>
        </p:nvSpPr>
        <p:spPr>
          <a:xfrm>
            <a:off x="-1200" y="4374776"/>
            <a:ext cx="9745976" cy="24917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 anchorCtr="0"/>
          <a:lstStyle/>
          <a:p>
            <a:pPr algn="ctr"/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4061" y="5914800"/>
            <a:ext cx="8866480" cy="316528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Eesnimi Perenimi. Ametikoht</a:t>
            </a:r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061" y="4554000"/>
            <a:ext cx="8866800" cy="1173600"/>
          </a:xfrm>
        </p:spPr>
        <p:txBody>
          <a:bodyPr wrap="square" anchor="ctr" anchorCtr="0">
            <a:noAutofit/>
          </a:bodyPr>
          <a:lstStyle>
            <a:lvl1pPr algn="l" fontAlgn="auto">
              <a:lnSpc>
                <a:spcPts val="44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Presentatsiooni pealkiri</a:t>
            </a:r>
            <a:endParaRPr lang="et-E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394061" y="6303600"/>
            <a:ext cx="1051967" cy="233776"/>
          </a:xfrm>
        </p:spPr>
        <p:txBody>
          <a:bodyPr/>
          <a:lstStyle>
            <a:lvl1pPr algn="l">
              <a:defRPr sz="1800" i="0">
                <a:solidFill>
                  <a:schemeClr val="bg1"/>
                </a:solidFill>
              </a:defRPr>
            </a:lvl1pPr>
          </a:lstStyle>
          <a:p>
            <a:fld id="{7F81B940-B93F-184F-83D0-F070CD060CB1}" type="datetime1">
              <a:rPr lang="et-EE"/>
              <a:pPr/>
              <a:t>19.09.2022</a:t>
            </a:fld>
            <a:endParaRPr lang="et-EE"/>
          </a:p>
        </p:txBody>
      </p:sp>
      <p:sp>
        <p:nvSpPr>
          <p:cNvPr id="12" name="Rectangle 11"/>
          <p:cNvSpPr/>
          <p:nvPr userDrawn="1"/>
        </p:nvSpPr>
        <p:spPr>
          <a:xfrm>
            <a:off x="-1200" y="4374776"/>
            <a:ext cx="121932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/>
          <a:lstStyle/>
          <a:p>
            <a:pPr algn="ctr"/>
            <a:endParaRPr lang="et-EE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532" y="5256436"/>
            <a:ext cx="1505712" cy="75590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3700" y="4081645"/>
            <a:ext cx="9350375" cy="279218"/>
          </a:xfrm>
        </p:spPr>
        <p:txBody>
          <a:bodyPr anchor="ctr" anchorCtr="0">
            <a:normAutofit/>
          </a:bodyPr>
          <a:lstStyle>
            <a:lvl1pPr marL="0" indent="0">
              <a:buFont typeface="Arial" charset="0"/>
              <a:buNone/>
              <a:defRPr sz="1200" i="1">
                <a:solidFill>
                  <a:schemeClr val="bg1"/>
                </a:solidFill>
              </a:defRPr>
            </a:lvl1pPr>
            <a:lvl2pPr marL="360000" indent="0">
              <a:buFont typeface="Arial" charset="0"/>
              <a:buNone/>
              <a:defRPr/>
            </a:lvl2pPr>
            <a:lvl3pPr marL="720000" indent="0">
              <a:buNone/>
              <a:defRPr/>
            </a:lvl3pPr>
            <a:lvl4pPr marL="90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Pildi autor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4367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lt, graafik ja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4062" y="457200"/>
            <a:ext cx="4062191" cy="112853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Pealkiri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03898" y="457200"/>
            <a:ext cx="7227986" cy="56139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4062" y="1637858"/>
            <a:ext cx="4062191" cy="4433332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Pilti või olukorda täpsustav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8E30-9DBD-D54C-8E33-C2C45D13C497}" type="datetime1">
              <a:t>19.09.2022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C3836BD1-783F-EE47-9804-03395A17E752}" type="slidenum">
              <a:t>‹#›</a:t>
            </a:fld>
            <a:endParaRPr lang="et-EE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03899" y="5781040"/>
            <a:ext cx="7221960" cy="290150"/>
          </a:xfrm>
        </p:spPr>
        <p:txBody>
          <a:bodyPr lIns="180000" rIns="180000" anchor="ctr" anchorCtr="0">
            <a:normAutofit/>
          </a:bodyPr>
          <a:lstStyle>
            <a:lvl1pPr marL="0" indent="0">
              <a:buFont typeface="Arial" charset="0"/>
              <a:buNone/>
              <a:defRPr sz="1200" i="1">
                <a:solidFill>
                  <a:schemeClr val="bg1"/>
                </a:solidFill>
              </a:defRPr>
            </a:lvl1pPr>
            <a:lvl2pPr marL="360000" indent="0">
              <a:buFont typeface="Arial" charset="0"/>
              <a:buNone/>
              <a:defRPr/>
            </a:lvl2pPr>
            <a:lvl3pPr marL="720000" indent="0">
              <a:buNone/>
              <a:defRPr/>
            </a:lvl3pPr>
            <a:lvl4pPr marL="90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Pildi autor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2196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islaid Roh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61503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t-EE"/>
          </a:p>
        </p:txBody>
      </p:sp>
      <p:sp>
        <p:nvSpPr>
          <p:cNvPr id="15" name="Rectangle 14"/>
          <p:cNvSpPr/>
          <p:nvPr userDrawn="1"/>
        </p:nvSpPr>
        <p:spPr>
          <a:xfrm>
            <a:off x="0" y="4410776"/>
            <a:ext cx="9744635" cy="244061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/>
          <a:lstStyle/>
          <a:p>
            <a:pPr algn="ctr"/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4061" y="5914800"/>
            <a:ext cx="8879818" cy="3168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Eesnimi Perenimi. Ametikoht</a:t>
            </a:r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062" y="4554000"/>
            <a:ext cx="8866800" cy="1173600"/>
          </a:xfrm>
        </p:spPr>
        <p:txBody>
          <a:bodyPr anchor="ctr" anchorCtr="0">
            <a:normAutofit/>
          </a:bodyPr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Presentatsiooni pealkiri</a:t>
            </a:r>
            <a:endParaRPr lang="et-E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394061" y="6303600"/>
            <a:ext cx="1051200" cy="234000"/>
          </a:xfrm>
        </p:spPr>
        <p:txBody>
          <a:bodyPr/>
          <a:lstStyle>
            <a:lvl1pPr algn="l">
              <a:defRPr sz="1800" i="0">
                <a:solidFill>
                  <a:schemeClr val="bg1"/>
                </a:solidFill>
              </a:defRPr>
            </a:lvl1pPr>
          </a:lstStyle>
          <a:p>
            <a:fld id="{124ABF2B-E5F7-0442-A5AE-01D467CA712B}" type="datetime1">
              <a:rPr lang="hr-HR"/>
              <a:pPr/>
              <a:t>19.9.2022.</a:t>
            </a:fld>
            <a:endParaRPr lang="hr-HR"/>
          </a:p>
        </p:txBody>
      </p:sp>
      <p:sp>
        <p:nvSpPr>
          <p:cNvPr id="7" name="Rectangle 6"/>
          <p:cNvSpPr/>
          <p:nvPr userDrawn="1"/>
        </p:nvSpPr>
        <p:spPr>
          <a:xfrm>
            <a:off x="-1200" y="4369884"/>
            <a:ext cx="121932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/>
          <a:lstStyle/>
          <a:p>
            <a:pPr algn="ctr"/>
            <a:endParaRPr lang="et-E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532" y="5256436"/>
            <a:ext cx="1505712" cy="75590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3700" y="4081645"/>
            <a:ext cx="9350375" cy="279218"/>
          </a:xfrm>
        </p:spPr>
        <p:txBody>
          <a:bodyPr anchor="ctr" anchorCtr="0">
            <a:normAutofit/>
          </a:bodyPr>
          <a:lstStyle>
            <a:lvl1pPr marL="0" indent="0">
              <a:buFont typeface="Arial" charset="0"/>
              <a:buNone/>
              <a:defRPr sz="1200" i="1">
                <a:solidFill>
                  <a:schemeClr val="bg1"/>
                </a:solidFill>
              </a:defRPr>
            </a:lvl1pPr>
            <a:lvl2pPr marL="360000" indent="0">
              <a:buFont typeface="Arial" charset="0"/>
              <a:buNone/>
              <a:defRPr/>
            </a:lvl2pPr>
            <a:lvl3pPr marL="720000" indent="0">
              <a:buNone/>
              <a:defRPr/>
            </a:lvl3pPr>
            <a:lvl4pPr marL="90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Pildi autor</a:t>
            </a:r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õp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52752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4062" y="5702901"/>
            <a:ext cx="8888161" cy="43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Lühike täpsustav tekst</a:t>
            </a:r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064" y="4852300"/>
            <a:ext cx="8888160" cy="839966"/>
          </a:xfrm>
        </p:spPr>
        <p:txBody>
          <a:bodyPr anchor="b" anchorCtr="0">
            <a:normAutofit/>
          </a:bodyPr>
          <a:lstStyle>
            <a:lvl1pPr algn="l">
              <a:lnSpc>
                <a:spcPts val="4400"/>
              </a:lnSpc>
              <a:defRPr sz="44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Lõpuslaidi pealkiri või tänud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394061" y="6150373"/>
            <a:ext cx="1504530" cy="365125"/>
          </a:xfrm>
        </p:spPr>
        <p:txBody>
          <a:bodyPr/>
          <a:lstStyle>
            <a:lvl1pPr algn="l">
              <a:defRPr sz="1600" i="0"/>
            </a:lvl1pPr>
          </a:lstStyle>
          <a:p>
            <a:fld id="{768BE1D9-E988-0B48-B779-C04341F8D04F}" type="datetime1">
              <a:t>19.09.2022</a:t>
            </a:fld>
            <a:endParaRPr lang="et-E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03" y="5524183"/>
            <a:ext cx="1707425" cy="857169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3700" y="4473237"/>
            <a:ext cx="8888523" cy="290150"/>
          </a:xfrm>
        </p:spPr>
        <p:txBody>
          <a:bodyPr anchor="ctr" anchorCtr="0">
            <a:normAutofit/>
          </a:bodyPr>
          <a:lstStyle>
            <a:lvl1pPr marL="0" indent="0">
              <a:buFont typeface="Arial" charset="0"/>
              <a:buNone/>
              <a:defRPr sz="1200" i="1">
                <a:solidFill>
                  <a:schemeClr val="bg1"/>
                </a:solidFill>
              </a:defRPr>
            </a:lvl1pPr>
            <a:lvl2pPr marL="360000" indent="0">
              <a:buFont typeface="Arial" charset="0"/>
              <a:buNone/>
              <a:defRPr/>
            </a:lvl2pPr>
            <a:lvl3pPr marL="720000" indent="0">
              <a:buNone/>
              <a:defRPr/>
            </a:lvl3pPr>
            <a:lvl4pPr marL="90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Pildi autor</a:t>
            </a:r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heslaid kolm pi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914000"/>
            <a:ext cx="12192000" cy="19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6" name="Rectangle 15"/>
          <p:cNvSpPr/>
          <p:nvPr userDrawn="1"/>
        </p:nvSpPr>
        <p:spPr>
          <a:xfrm>
            <a:off x="-1200" y="4913335"/>
            <a:ext cx="121932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/>
          <a:lstStyle/>
          <a:p>
            <a:pPr algn="ctr"/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5076000"/>
            <a:ext cx="9642213" cy="828000"/>
          </a:xfrm>
        </p:spPr>
        <p:txBody>
          <a:bodyPr anchor="b">
            <a:normAutofit/>
          </a:bodyPr>
          <a:lstStyle>
            <a:lvl1pPr>
              <a:lnSpc>
                <a:spcPts val="44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Vaheslaidi pealkiri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4062" y="5904000"/>
            <a:ext cx="9640800" cy="432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Lühike täpsustav tekst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4032000" cy="4896000"/>
          </a:xfrm>
        </p:spPr>
        <p:txBody>
          <a:bodyPr/>
          <a:lstStyle/>
          <a:p>
            <a:endParaRPr lang="et-EE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080000" y="-1"/>
            <a:ext cx="4032000" cy="4896000"/>
          </a:xfrm>
        </p:spPr>
        <p:txBody>
          <a:bodyPr/>
          <a:lstStyle/>
          <a:p>
            <a:endParaRPr lang="et-EE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160000" y="-1"/>
            <a:ext cx="4032000" cy="4896000"/>
          </a:xfrm>
        </p:spPr>
        <p:txBody>
          <a:bodyPr/>
          <a:lstStyle/>
          <a:p>
            <a:endParaRPr lang="et-EE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616781"/>
            <a:ext cx="4031999" cy="279218"/>
          </a:xfrm>
        </p:spPr>
        <p:txBody>
          <a:bodyPr lIns="180000" rIns="180000" anchor="ctr" anchorCtr="0">
            <a:normAutofit/>
          </a:bodyPr>
          <a:lstStyle>
            <a:lvl1pPr marL="0" indent="0">
              <a:buFont typeface="Arial" charset="0"/>
              <a:buNone/>
              <a:defRPr sz="1200" i="1">
                <a:solidFill>
                  <a:schemeClr val="bg2"/>
                </a:solidFill>
              </a:defRPr>
            </a:lvl1pPr>
            <a:lvl2pPr marL="360000" indent="0">
              <a:buFont typeface="Arial" charset="0"/>
              <a:buNone/>
              <a:defRPr/>
            </a:lvl2pPr>
            <a:lvl3pPr marL="720000" indent="0">
              <a:buNone/>
              <a:defRPr/>
            </a:lvl3pPr>
            <a:lvl4pPr marL="90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Pildi autor</a:t>
            </a:r>
            <a:endParaRPr lang="et-EE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079999" y="4616781"/>
            <a:ext cx="4031999" cy="279218"/>
          </a:xfrm>
        </p:spPr>
        <p:txBody>
          <a:bodyPr lIns="180000" rIns="180000" anchor="ctr" anchorCtr="0">
            <a:normAutofit/>
          </a:bodyPr>
          <a:lstStyle>
            <a:lvl1pPr marL="0" indent="0">
              <a:buFont typeface="Arial" charset="0"/>
              <a:buNone/>
              <a:defRPr sz="1200" i="1">
                <a:solidFill>
                  <a:schemeClr val="bg2"/>
                </a:solidFill>
              </a:defRPr>
            </a:lvl1pPr>
            <a:lvl2pPr marL="360000" indent="0">
              <a:buFont typeface="Arial" charset="0"/>
              <a:buNone/>
              <a:defRPr/>
            </a:lvl2pPr>
            <a:lvl3pPr marL="720000" indent="0">
              <a:buNone/>
              <a:defRPr/>
            </a:lvl3pPr>
            <a:lvl4pPr marL="90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Pildi autor</a:t>
            </a:r>
            <a:endParaRPr lang="et-EE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8160001" y="4616781"/>
            <a:ext cx="4031999" cy="279218"/>
          </a:xfrm>
        </p:spPr>
        <p:txBody>
          <a:bodyPr lIns="180000" rIns="180000" anchor="ctr" anchorCtr="0">
            <a:normAutofit/>
          </a:bodyPr>
          <a:lstStyle>
            <a:lvl1pPr marL="0" indent="0">
              <a:buFont typeface="Arial" charset="0"/>
              <a:buNone/>
              <a:defRPr sz="1200" i="1">
                <a:solidFill>
                  <a:schemeClr val="bg2"/>
                </a:solidFill>
              </a:defRPr>
            </a:lvl1pPr>
            <a:lvl2pPr marL="360000" indent="0">
              <a:buFont typeface="Arial" charset="0"/>
              <a:buNone/>
              <a:defRPr/>
            </a:lvl2pPr>
            <a:lvl3pPr marL="720000" indent="0">
              <a:buNone/>
              <a:defRPr/>
            </a:lvl3pPr>
            <a:lvl4pPr marL="90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Pildi autor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1298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heslaid üks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8960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t-EE"/>
          </a:p>
        </p:txBody>
      </p:sp>
      <p:sp>
        <p:nvSpPr>
          <p:cNvPr id="15" name="Rectangle 14"/>
          <p:cNvSpPr/>
          <p:nvPr userDrawn="1"/>
        </p:nvSpPr>
        <p:spPr>
          <a:xfrm>
            <a:off x="0" y="4914000"/>
            <a:ext cx="12192000" cy="19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4061" y="5922330"/>
            <a:ext cx="11354916" cy="4320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Lühike täpsustav tekst</a:t>
            </a:r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000" y="5076000"/>
            <a:ext cx="11354915" cy="836206"/>
          </a:xfrm>
        </p:spPr>
        <p:txBody>
          <a:bodyPr anchor="b" anchorCtr="0">
            <a:normAutofit/>
          </a:bodyPr>
          <a:lstStyle>
            <a:lvl1pPr algn="l">
              <a:lnSpc>
                <a:spcPts val="44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Vaheslaidi pealkiri</a:t>
            </a:r>
            <a:endParaRPr lang="et-EE"/>
          </a:p>
        </p:txBody>
      </p:sp>
      <p:sp>
        <p:nvSpPr>
          <p:cNvPr id="6" name="Rectangle 5"/>
          <p:cNvSpPr/>
          <p:nvPr userDrawn="1"/>
        </p:nvSpPr>
        <p:spPr>
          <a:xfrm>
            <a:off x="-1200" y="4913335"/>
            <a:ext cx="121932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/>
          <a:lstStyle/>
          <a:p>
            <a:pPr algn="ctr"/>
            <a:endParaRPr lang="et-E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3700" y="4605851"/>
            <a:ext cx="8888523" cy="290150"/>
          </a:xfrm>
        </p:spPr>
        <p:txBody>
          <a:bodyPr anchor="ctr" anchorCtr="0">
            <a:normAutofit/>
          </a:bodyPr>
          <a:lstStyle>
            <a:lvl1pPr marL="0" indent="0">
              <a:buFont typeface="Arial" charset="0"/>
              <a:buNone/>
              <a:defRPr sz="1200" i="1">
                <a:solidFill>
                  <a:schemeClr val="bg1"/>
                </a:solidFill>
              </a:defRPr>
            </a:lvl1pPr>
            <a:lvl2pPr marL="360000" indent="0">
              <a:buFont typeface="Arial" charset="0"/>
              <a:buNone/>
              <a:defRPr/>
            </a:lvl2pPr>
            <a:lvl3pPr marL="720000" indent="0">
              <a:buNone/>
              <a:defRPr/>
            </a:lvl3pPr>
            <a:lvl4pPr marL="90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Pildi autor</a:t>
            </a:r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4063" y="212767"/>
            <a:ext cx="10080000" cy="720000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et-EE"/>
              <a:t>Pealkiri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4063" y="1088020"/>
            <a:ext cx="10080000" cy="4999271"/>
          </a:xfrm>
        </p:spPr>
        <p:txBody>
          <a:bodyPr/>
          <a:lstStyle>
            <a:lvl1pPr marL="360000" indent="-360000">
              <a:defRPr sz="2800"/>
            </a:lvl1pPr>
            <a:lvl2pPr marL="648000" indent="-288000">
              <a:lnSpc>
                <a:spcPts val="2600"/>
              </a:lnSpc>
              <a:buSzPct val="80000"/>
              <a:buFontTx/>
              <a:buBlip>
                <a:blip r:embed="rId2"/>
              </a:buBlip>
              <a:defRPr sz="2200"/>
            </a:lvl2pPr>
            <a:lvl3pPr marL="864000" indent="-216000">
              <a:buClrTx/>
              <a:buSzPct val="80000"/>
              <a:buFont typeface="AlNile-Bold" charset="-78"/>
              <a:buChar char="●"/>
              <a:defRPr/>
            </a:lvl3pPr>
            <a:lvl4pPr marL="1080000" indent="-216000">
              <a:buClrTx/>
              <a:buSzPct val="80000"/>
              <a:buFont typeface="AlNile" charset="-78"/>
              <a:buChar char="●"/>
              <a:defRPr/>
            </a:lvl4pPr>
            <a:lvl5pPr marL="1296000" indent="-216000">
              <a:buClrTx/>
              <a:buSzPct val="80000"/>
              <a:buFont typeface="AlNile" charset="-78"/>
              <a:buChar char="●"/>
              <a:defRPr/>
            </a:lvl5pPr>
          </a:lstStyle>
          <a:p>
            <a:pPr lvl="0"/>
            <a:r>
              <a:rPr lang="en-US"/>
              <a:t>Suurem tekst</a:t>
            </a:r>
          </a:p>
          <a:p>
            <a:pPr lvl="1"/>
            <a:r>
              <a:rPr lang="en-US"/>
              <a:t>Keskmise suurusega tekst</a:t>
            </a:r>
          </a:p>
          <a:p>
            <a:pPr lvl="2"/>
            <a:r>
              <a:rPr lang="en-US"/>
              <a:t>Väike tekst 1. Teksti värvi võib muuta vastavalt vajadusele.</a:t>
            </a:r>
          </a:p>
          <a:p>
            <a:pPr lvl="3"/>
            <a:r>
              <a:rPr lang="en-US"/>
              <a:t>Väike tekst 2. Teksti värvi võib muuta vastavalt vajadusele.</a:t>
            </a:r>
          </a:p>
          <a:p>
            <a:pPr lvl="4"/>
            <a:r>
              <a:rPr lang="en-US"/>
              <a:t>Väike tekst 3. Teksti värvi võib muuta vastavalt vajadusele.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96776" y="6239065"/>
            <a:ext cx="640800" cy="365125"/>
          </a:xfrm>
        </p:spPr>
        <p:txBody>
          <a:bodyPr anchor="ctr" anchorCtr="0"/>
          <a:lstStyle/>
          <a:p>
            <a:fld id="{E2599ED7-79D2-9848-BCDA-CE1CC104187C}" type="datetime1">
              <a:t>19.09.2022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061" y="6239065"/>
            <a:ext cx="10080001" cy="365125"/>
          </a:xfrm>
        </p:spPr>
        <p:txBody>
          <a:bodyPr anchor="ctr" anchorCtr="0"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37576" y="6239065"/>
            <a:ext cx="300654" cy="365125"/>
          </a:xfrm>
        </p:spPr>
        <p:txBody>
          <a:bodyPr anchor="ctr" anchorCtr="0"/>
          <a:lstStyle>
            <a:lvl1pPr>
              <a:defRPr sz="1600" i="0"/>
            </a:lvl1pPr>
          </a:lstStyle>
          <a:p>
            <a:fld id="{C3836BD1-783F-EE47-9804-03395A17E752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909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k või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4063" y="212769"/>
            <a:ext cx="10080000" cy="720000"/>
          </a:xfrm>
        </p:spPr>
        <p:txBody>
          <a:bodyPr/>
          <a:lstStyle/>
          <a:p>
            <a:r>
              <a:rPr lang="en-US"/>
              <a:t>Pealkiri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4274-4CE2-E548-A68D-045A0F76D094}" type="datetime1">
              <a:t>19.09.2022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6BD1-783F-EE47-9804-03395A17E752}" type="slidenum">
              <a:t>‹#›</a:t>
            </a:fld>
            <a:endParaRPr lang="et-E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93700" y="932769"/>
            <a:ext cx="10080625" cy="396875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Tühja sisuga slaidi lisainformatsioon</a:t>
            </a:r>
          </a:p>
        </p:txBody>
      </p:sp>
    </p:spTree>
    <p:extLst>
      <p:ext uri="{BB962C8B-B14F-4D97-AF65-F5344CB8AC3E}">
        <p14:creationId xmlns:p14="http://schemas.microsoft.com/office/powerpoint/2010/main" val="6430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0046-5AAC-C344-A38D-5E87BED8488C}" type="datetime1">
              <a:t>19.09.2022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6BD1-783F-EE47-9804-03395A17E752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9177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he sisu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4063" y="212767"/>
            <a:ext cx="10080000" cy="720000"/>
          </a:xfrm>
        </p:spPr>
        <p:txBody>
          <a:bodyPr/>
          <a:lstStyle/>
          <a:p>
            <a:r>
              <a:rPr lang="en-US"/>
              <a:t>Pealkiri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4062" y="1099595"/>
            <a:ext cx="4860000" cy="5077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6063" y="1099595"/>
            <a:ext cx="4968000" cy="5077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F7F9-CAE5-4B48-B4BB-3D7BFE00C19D}" type="datetime1">
              <a:t>19.09.2022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6BD1-783F-EE47-9804-03395A17E752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6234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4063" y="212767"/>
            <a:ext cx="10080000" cy="88450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063" y="1225296"/>
            <a:ext cx="10080000" cy="48619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87812" y="6239065"/>
            <a:ext cx="640800" cy="365125"/>
          </a:xfrm>
          <a:prstGeom prst="rect">
            <a:avLst/>
          </a:prstGeom>
        </p:spPr>
        <p:txBody>
          <a:bodyPr vert="horz" lIns="0" tIns="36000" rIns="0" bIns="0" rtlCol="0" anchor="ctr" anchorCtr="0"/>
          <a:lstStyle>
            <a:lvl1pPr algn="r">
              <a:defRPr sz="120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D91D8-B4F8-6B44-AD72-9AA71DDC4CE3}" type="datetime1">
              <a:rPr lang="en-US"/>
              <a:pPr/>
              <a:t>9/19/2022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062" y="6239065"/>
            <a:ext cx="10080001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8612" y="6239065"/>
            <a:ext cx="297246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600" b="1" i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C3836BD1-783F-EE47-9804-03395A17E752}" type="slidenum">
              <a:rPr lang="uk-UA"/>
              <a:pPr/>
              <a:t>‹#›</a:t>
            </a:fld>
            <a:endParaRPr lang="uk-U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43" y="303340"/>
            <a:ext cx="967942" cy="4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51" r:id="rId4"/>
    <p:sldLayoutId id="2147483661" r:id="rId5"/>
    <p:sldLayoutId id="2147483650" r:id="rId6"/>
    <p:sldLayoutId id="2147483654" r:id="rId7"/>
    <p:sldLayoutId id="2147483655" r:id="rId8"/>
    <p:sldLayoutId id="2147483652" r:id="rId9"/>
    <p:sldLayoutId id="2147483657" r:id="rId10"/>
  </p:sldLayoutIdLst>
  <p:hf hdr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5"/>
        </a:buClr>
        <a:buSzPct val="80000"/>
        <a:buFontTx/>
        <a:buBlip>
          <a:blip r:embed="rId13"/>
        </a:buBlip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5"/>
        </a:buClr>
        <a:buSzPct val="80000"/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Tx/>
        <a:buSzPct val="120000"/>
        <a:buFont typeface="Arial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80000" indent="-180000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Tx/>
        <a:buSzPct val="120000"/>
        <a:buFont typeface="Arial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260000" indent="-180000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Tx/>
        <a:buSzPct val="12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b="1" dirty="0"/>
              <a:t>Linnavarade osakond</a:t>
            </a:r>
            <a:endParaRPr lang="et-EE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sz="4000" dirty="0"/>
              <a:t>Ülevaade linnale kuuluvast elamufondist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/>
              <a:t>Pildi autor: </a:t>
            </a:r>
            <a:r>
              <a:rPr lang="en-US"/>
              <a:t>Jane East</a:t>
            </a:r>
            <a:endParaRPr lang="et-EE"/>
          </a:p>
        </p:txBody>
      </p:sp>
      <p:pic>
        <p:nvPicPr>
          <p:cNvPr id="13" name="Pildi kohatäide 12" descr="Pilt, millel on kujutatud tekst, valitsushoone, linn&#10;&#10;Kirjeldus on genereeritud automaatselt">
            <a:extLst>
              <a:ext uri="{FF2B5EF4-FFF2-40B4-BE49-F238E27FC236}">
                <a16:creationId xmlns:a16="http://schemas.microsoft.com/office/drawing/2014/main" id="{3A80063A-8923-8F80-59AD-70C94A66CD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7098" b="170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097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t-EE" dirty="0"/>
            </a:br>
            <a:r>
              <a:rPr lang="et-EE" dirty="0"/>
              <a:t>Linnale kuuluva elamufondi suurus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79" y="1114156"/>
            <a:ext cx="10080000" cy="4999271"/>
          </a:xfrm>
        </p:spPr>
        <p:txBody>
          <a:bodyPr/>
          <a:lstStyle/>
          <a:p>
            <a:pPr marL="648000" lvl="2" indent="0">
              <a:buNone/>
            </a:pPr>
            <a:endParaRPr lang="et-EE" sz="1600" kern="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sz="1800" kern="50" dirty="0">
                <a:solidFill>
                  <a:srgbClr val="000000"/>
                </a:solidFill>
                <a:ea typeface="Times New Roman" panose="02020603050405020304" pitchFamily="18" charset="0"/>
              </a:rPr>
              <a:t>Seisuga 01.09.2022 oli Tartu linnal 573 eluruumi.</a:t>
            </a:r>
          </a:p>
          <a:p>
            <a:pPr marL="0" indent="0">
              <a:buNone/>
            </a:pPr>
            <a:r>
              <a:rPr lang="et-EE" sz="1800" kern="50" dirty="0">
                <a:solidFill>
                  <a:srgbClr val="000000"/>
                </a:solidFill>
                <a:ea typeface="Times New Roman" panose="02020603050405020304" pitchFamily="18" charset="0"/>
              </a:rPr>
              <a:t>Linnale kuuluvast 573 korterist asuvad 363 linnale kuuluvates kortermajades (13 tk), 209 eluruumi asuvad aga 116 erinevas kortermajas, kus on moodustatud korteriühistu. Lisaks kuulub linnale 1 eramu aadressiga Vikerkaare 25</a:t>
            </a:r>
          </a:p>
          <a:p>
            <a:pPr marL="648000" lvl="2" indent="0">
              <a:buNone/>
            </a:pPr>
            <a:endParaRPr lang="et-EE" sz="1800" kern="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8000" lvl="2" indent="0">
              <a:buNone/>
            </a:pPr>
            <a:r>
              <a:rPr lang="et-EE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t-EE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D75D24C-0660-E18A-1277-2C496E0C9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9" y="18333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4E7A7D2A-B2C8-F909-6D8D-05DFF0C270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400564"/>
              </p:ext>
            </p:extLst>
          </p:nvPr>
        </p:nvGraphicFramePr>
        <p:xfrm>
          <a:off x="2486075" y="2633547"/>
          <a:ext cx="5895975" cy="1908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905471" imgH="1752600" progId="MSGraph.Chart.8">
                  <p:embed/>
                </p:oleObj>
              </mc:Choice>
              <mc:Fallback>
                <p:oleObj name="Chart" r:id="rId2" imgW="5905471" imgH="1752600" progId="MSGraph.Chart.8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920D934C-ACDC-3C55-7179-D2BF1BBC43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75" y="2633547"/>
                        <a:ext cx="5895975" cy="19082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FD3C48B-9BEE-BB1C-3CA1-76EEA95B4EF5}"/>
              </a:ext>
            </a:extLst>
          </p:cNvPr>
          <p:cNvSpPr txBox="1"/>
          <p:nvPr/>
        </p:nvSpPr>
        <p:spPr>
          <a:xfrm>
            <a:off x="765482" y="3874201"/>
            <a:ext cx="98118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/>
            <a:endParaRPr lang="et-EE" sz="1600" kern="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"/>
            <a:endParaRPr lang="et-EE" sz="1600" kern="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"/>
            <a:endParaRPr lang="et-EE" sz="1800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"/>
            <a:r>
              <a:rPr lang="et-EE" dirty="0">
                <a:cs typeface="Times New Roman" panose="02020603050405020304" pitchFamily="18" charset="0"/>
              </a:rPr>
              <a:t>Kuna 2021 aastal valmisid Tüve tänaval kaks uut üürimaja, siis tõusis ka 2021 aastal korterite arv.</a:t>
            </a:r>
          </a:p>
          <a:p>
            <a:pPr marL="68580"/>
            <a:r>
              <a:rPr lang="et-EE" dirty="0">
                <a:cs typeface="Times New Roman" panose="02020603050405020304" pitchFamily="18" charset="0"/>
              </a:rPr>
              <a:t>Üldine k</a:t>
            </a:r>
            <a:r>
              <a:rPr lang="et-EE" kern="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orterite arvu vähenemine on aga seotud asjaoluga, et igal aastal võõrandab linn korteriühistutega majades asuvaid kehvemas seisukorras ahiküttega kortereid ( nende järgi on ka väike nõudlus) ning kasutab saadud raha olemasoleva elamufondi parendamiseks.</a:t>
            </a:r>
          </a:p>
          <a:p>
            <a:pPr marL="68580"/>
            <a:r>
              <a:rPr lang="et-EE" kern="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133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1265" y="602478"/>
            <a:ext cx="4062191" cy="1128532"/>
          </a:xfrm>
        </p:spPr>
        <p:txBody>
          <a:bodyPr/>
          <a:lstStyle/>
          <a:p>
            <a:r>
              <a:rPr lang="et-EE" dirty="0"/>
              <a:t>Elamufondi jagunemine</a:t>
            </a:r>
          </a:p>
        </p:txBody>
      </p:sp>
      <p:graphicFrame>
        <p:nvGraphicFramePr>
          <p:cNvPr id="9" name="Picture Placeholder 8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7664046"/>
              </p:ext>
            </p:extLst>
          </p:nvPr>
        </p:nvGraphicFramePr>
        <p:xfrm>
          <a:off x="3505450" y="1510568"/>
          <a:ext cx="7227888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Tabel 17">
            <a:extLst>
              <a:ext uri="{FF2B5EF4-FFF2-40B4-BE49-F238E27FC236}">
                <a16:creationId xmlns:a16="http://schemas.microsoft.com/office/drawing/2014/main" id="{50AD5DC4-31E4-4852-4D3E-D821E7A15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156441"/>
              </p:ext>
            </p:extLst>
          </p:nvPr>
        </p:nvGraphicFramePr>
        <p:xfrm>
          <a:off x="1132791" y="3417852"/>
          <a:ext cx="4680585" cy="1740662"/>
        </p:xfrm>
        <a:graphic>
          <a:graphicData uri="http://schemas.openxmlformats.org/drawingml/2006/table">
            <a:tbl>
              <a:tblPr/>
              <a:tblGrid>
                <a:gridCol w="1170305">
                  <a:extLst>
                    <a:ext uri="{9D8B030D-6E8A-4147-A177-3AD203B41FA5}">
                      <a16:colId xmlns:a16="http://schemas.microsoft.com/office/drawing/2014/main" val="3929101371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3684096990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4190119074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1397614609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0618549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971800" marR="68580" lvl="6" indent="-228600">
                        <a:lnSpc>
                          <a:spcPts val="7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"/>
                      </a:pPr>
                      <a:r>
                        <a:rPr lang="et-EE" sz="1200" b="1" u="none" strike="noStrike" kern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Liik</a:t>
                      </a:r>
                      <a:endParaRPr lang="et-EE" sz="1200" b="1" u="sng" kern="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t-EE" sz="1200" b="1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t-EE" sz="12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Ahiküttega</a:t>
                      </a:r>
                      <a:endParaRPr lang="et-EE" sz="12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t-EE" sz="1200" b="1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t-EE" sz="12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Keskküttega</a:t>
                      </a:r>
                      <a:endParaRPr lang="et-EE" sz="12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t-EE" sz="1200" b="1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t-EE" sz="12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Elektriküttega</a:t>
                      </a:r>
                      <a:endParaRPr lang="et-EE" sz="12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t-EE" sz="1200" b="1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t-EE" sz="12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Kokku</a:t>
                      </a:r>
                      <a:endParaRPr lang="et-EE" sz="12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271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Kööktuba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55</a:t>
                      </a:r>
                      <a:endParaRPr lang="et-EE" sz="12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t-EE" sz="12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89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505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1-toalised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283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t-EE" sz="12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321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650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2-toalised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110</a:t>
                      </a:r>
                      <a:endParaRPr lang="et-EE" sz="12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126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441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3-toalised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26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393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4-toalised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t-EE" sz="12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976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5-toalised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140287"/>
                  </a:ext>
                </a:extLst>
              </a:tr>
              <a:tr h="57499">
                <a:tc>
                  <a:txBody>
                    <a:bodyPr/>
                    <a:lstStyle/>
                    <a:p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Eramud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796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Kokku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89</a:t>
                      </a:r>
                      <a:endParaRPr lang="et-EE" sz="12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480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b="1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573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497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t-EE" sz="1000" kern="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Üldpinda kokku m2</a:t>
                      </a:r>
                      <a:endParaRPr lang="et-EE" sz="12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2653,2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17209,6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93,3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b="1" kern="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19956,1</a:t>
                      </a:r>
                      <a:endParaRPr lang="et-EE" sz="12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763650"/>
                  </a:ext>
                </a:extLst>
              </a:tr>
            </a:tbl>
          </a:graphicData>
        </a:graphic>
      </p:graphicFrame>
      <p:graphicFrame>
        <p:nvGraphicFramePr>
          <p:cNvPr id="20" name="Tabel 19">
            <a:extLst>
              <a:ext uri="{FF2B5EF4-FFF2-40B4-BE49-F238E27FC236}">
                <a16:creationId xmlns:a16="http://schemas.microsoft.com/office/drawing/2014/main" id="{C87FBA74-6987-8AF8-71BA-80932AFAC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731947"/>
              </p:ext>
            </p:extLst>
          </p:nvPr>
        </p:nvGraphicFramePr>
        <p:xfrm>
          <a:off x="1132791" y="1420090"/>
          <a:ext cx="5220970" cy="146304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389380">
                  <a:extLst>
                    <a:ext uri="{9D8B030D-6E8A-4147-A177-3AD203B41FA5}">
                      <a16:colId xmlns:a16="http://schemas.microsoft.com/office/drawing/2014/main" val="2525708316"/>
                    </a:ext>
                  </a:extLst>
                </a:gridCol>
                <a:gridCol w="1311275">
                  <a:extLst>
                    <a:ext uri="{9D8B030D-6E8A-4147-A177-3AD203B41FA5}">
                      <a16:colId xmlns:a16="http://schemas.microsoft.com/office/drawing/2014/main" val="2711077150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126038468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1516018750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marL="165735" indent="13970"/>
                      <a:r>
                        <a:rPr lang="et-EE" sz="1200" b="1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Aadress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indent="13970" algn="ctr"/>
                      <a:r>
                        <a:rPr lang="et-EE" sz="1200" b="1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Eluruumide arv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indent="13970"/>
                      <a:r>
                        <a:rPr lang="et-EE" sz="1200" b="1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Aadress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indent="13970" algn="ctr"/>
                      <a:r>
                        <a:rPr lang="et-EE" sz="1200" b="1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Eluruumide arv</a:t>
                      </a:r>
                      <a:endParaRPr lang="et-EE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40847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165735" indent="13970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Annemõisa 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indent="13970" algn="ctr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indent="13970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Mõisavahe tn 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indent="13970" algn="ctr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75678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165735" indent="13970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Järve tee 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indent="13970" algn="ctr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indent="13970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Nisu 2A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indent="13970" algn="ctr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32964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165735" indent="13970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Kalda tee 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indent="13970" algn="ctr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indent="13970"/>
                      <a:r>
                        <a:rPr lang="et-EE" sz="1200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Puiestee 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indent="13970" algn="ctr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76102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165735" indent="13970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Kastani 139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indent="13970" algn="ctr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indent="13970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Puiestee 114a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indent="13970" algn="ctr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42968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165735" indent="13970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Peetri 16C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indent="13970" algn="ctr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indent="13970"/>
                      <a:r>
                        <a:rPr lang="et-EE" sz="1200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Rahu 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indent="13970" algn="ctr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38175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165735" indent="13970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Tüve 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indent="13970" algn="ctr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indent="13970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Staadioni 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indent="13970" algn="ctr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91527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165735" indent="13970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Tüve 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indent="13970" algn="ctr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indent="13970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indent="13970" algn="ctr"/>
                      <a:r>
                        <a:rPr lang="et-EE" sz="1200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229528"/>
                  </a:ext>
                </a:extLst>
              </a:tr>
            </a:tbl>
          </a:graphicData>
        </a:graphic>
      </p:graphicFrame>
      <p:pic>
        <p:nvPicPr>
          <p:cNvPr id="2050" name="Picture 2" descr="Varjupaik | Kontakt">
            <a:extLst>
              <a:ext uri="{FF2B5EF4-FFF2-40B4-BE49-F238E27FC236}">
                <a16:creationId xmlns:a16="http://schemas.microsoft.com/office/drawing/2014/main" id="{520E1F74-F71D-CF66-96DB-C16867D48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767" y="1413248"/>
            <a:ext cx="1335874" cy="89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artu kavandab Kredexi abil Rahu 8 sotsiaalmaja rekonstrueerimist">
            <a:extLst>
              <a:ext uri="{FF2B5EF4-FFF2-40B4-BE49-F238E27FC236}">
                <a16:creationId xmlns:a16="http://schemas.microsoft.com/office/drawing/2014/main" id="{0F7E61C8-DC02-C743-BE73-CE91F9C9C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68" y="1413247"/>
            <a:ext cx="1699905" cy="89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00000000-0008-0000-0000-0000190800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267" y="1417244"/>
            <a:ext cx="10953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00000000-0008-0000-0000-0000210800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767" y="2430692"/>
            <a:ext cx="1335874" cy="104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00000000-0008-0000-0000-00001C0800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267" y="2430692"/>
            <a:ext cx="1357955" cy="104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00000000-0008-0000-0000-00001D0800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848" y="2430692"/>
            <a:ext cx="1313794" cy="104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00000000-0008-0000-0000-0000220800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752" y="3603142"/>
            <a:ext cx="1335874" cy="99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lt 13">
            <a:extLst>
              <a:ext uri="{FF2B5EF4-FFF2-40B4-BE49-F238E27FC236}">
                <a16:creationId xmlns:a16="http://schemas.microsoft.com/office/drawing/2014/main" id="{00000000-0008-0000-0000-00001E0800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267" y="3603142"/>
            <a:ext cx="1230687" cy="99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00000000-0008-0000-0000-00001A0800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222" y="3601721"/>
            <a:ext cx="1300301" cy="10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328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B18B146-4273-0D99-2A76-E4C4CBEC8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462" y="425389"/>
            <a:ext cx="4062191" cy="1128532"/>
          </a:xfrm>
        </p:spPr>
        <p:txBody>
          <a:bodyPr/>
          <a:lstStyle/>
          <a:p>
            <a:pPr algn="ctr"/>
            <a:r>
              <a:rPr lang="et-EE" sz="2400" b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Eluruumide kasutamine</a:t>
            </a:r>
            <a:br>
              <a:rPr lang="et-EE" sz="1800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t-EE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BB1C9C01-B606-E81D-E40A-530F74627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4062" y="758241"/>
            <a:ext cx="6032086" cy="4780706"/>
          </a:xfrm>
        </p:spPr>
        <p:txBody>
          <a:bodyPr>
            <a:normAutofit fontScale="92500" lnSpcReduction="10000"/>
          </a:bodyPr>
          <a:lstStyle/>
          <a:p>
            <a:pPr marL="68580" algn="just">
              <a:lnSpc>
                <a:spcPts val="1200"/>
              </a:lnSpc>
            </a:pPr>
            <a:endParaRPr lang="et-EE" sz="1800" kern="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" algn="just">
              <a:lnSpc>
                <a:spcPct val="110000"/>
              </a:lnSpc>
            </a:pPr>
            <a:r>
              <a:rPr lang="et-EE" sz="1900" kern="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Vastavalt linnavara eeskirjale ja eluruumi tagamise teenuse osutamise korrale annab linn eluruume üürile: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t-EE" sz="1900" kern="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Eluruumi üürilepingu alusel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t-EE" sz="1900" kern="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Sotsiaalüürilepingu alusel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t-EE" sz="1900" kern="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Tasuta kasutamise lepingu alusel</a:t>
            </a:r>
          </a:p>
          <a:p>
            <a:pPr marL="68580" algn="just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et-EE" sz="1900" kern="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00000"/>
              </a:lnSpc>
              <a:buFont typeface="Wingdings" panose="05000000000000000000" pitchFamily="2" charset="2"/>
              <a:buChar char=""/>
            </a:pPr>
            <a:r>
              <a:rPr lang="et-EE" sz="1900" kern="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Eluruumi üürilepingu alusel füüsilisele isikule juhul, kui linn täitis eluruumi üürile andmisel Eesti Vabariigi omandireformi aluste seadusest või muust seadusest tulenevat kohustust.</a:t>
            </a:r>
          </a:p>
          <a:p>
            <a:pPr marL="342900" lvl="0" indent="-342900" algn="just">
              <a:lnSpc>
                <a:spcPct val="100000"/>
              </a:lnSpc>
              <a:buFont typeface="Wingdings" panose="05000000000000000000" pitchFamily="2" charset="2"/>
              <a:buChar char=""/>
            </a:pPr>
            <a:r>
              <a:rPr lang="et-EE" sz="1900" kern="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Sotsiaalüürilepingu alusel sotsiaalhoolekande seaduses tuleneva eluruumi tagamise teenuse raames.</a:t>
            </a:r>
          </a:p>
          <a:p>
            <a:pPr marL="342900" lvl="0" indent="-342900" algn="just">
              <a:lnSpc>
                <a:spcPct val="100000"/>
              </a:lnSpc>
              <a:buFont typeface="Wingdings" panose="05000000000000000000" pitchFamily="2" charset="2"/>
              <a:buChar char=""/>
            </a:pPr>
            <a:r>
              <a:rPr lang="et-EE" sz="1900" kern="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Tasuta kasutamise lepingu alusel juriidilisele isikule, kui juriidiline isik kasutab eluruumi sotsiaalhoolekande seaduse alusel osutatava teenuse raames, paigutades eluruumi elama sotsiaalteenust vajava isiku.</a:t>
            </a:r>
          </a:p>
          <a:p>
            <a:endParaRPr lang="et-EE" dirty="0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642083"/>
              </p:ext>
            </p:extLst>
          </p:nvPr>
        </p:nvGraphicFramePr>
        <p:xfrm>
          <a:off x="6721112" y="1353624"/>
          <a:ext cx="5076826" cy="2414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6A971F49-ADCB-CF3C-E309-8F6EC5328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48700"/>
              </p:ext>
            </p:extLst>
          </p:nvPr>
        </p:nvGraphicFramePr>
        <p:xfrm>
          <a:off x="6773858" y="3768213"/>
          <a:ext cx="5075700" cy="1432560"/>
        </p:xfrm>
        <a:graphic>
          <a:graphicData uri="http://schemas.openxmlformats.org/drawingml/2006/table">
            <a:tbl>
              <a:tblPr/>
              <a:tblGrid>
                <a:gridCol w="4046349">
                  <a:extLst>
                    <a:ext uri="{9D8B030D-6E8A-4147-A177-3AD203B41FA5}">
                      <a16:colId xmlns:a16="http://schemas.microsoft.com/office/drawing/2014/main" val="3341212369"/>
                    </a:ext>
                  </a:extLst>
                </a:gridCol>
                <a:gridCol w="1029351">
                  <a:extLst>
                    <a:ext uri="{9D8B030D-6E8A-4147-A177-3AD203B41FA5}">
                      <a16:colId xmlns:a16="http://schemas.microsoft.com/office/drawing/2014/main" val="37662292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8580" algn="just">
                        <a:lnSpc>
                          <a:spcPts val="1200"/>
                        </a:lnSpc>
                      </a:pPr>
                      <a:r>
                        <a:rPr lang="et-EE" sz="1200" b="1" kern="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Liik</a:t>
                      </a:r>
                      <a:endParaRPr lang="et-EE" sz="1200" kern="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200"/>
                        </a:lnSpc>
                      </a:pPr>
                      <a:r>
                        <a:rPr lang="et-EE" sz="1200" b="1" kern="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Arv</a:t>
                      </a:r>
                      <a:endParaRPr lang="et-EE" sz="1200" kern="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746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t-EE" sz="1200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Eluruumi üürilepingu alusel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762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Sotsiaalüürilepingu alusel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247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Tasuta kasutamise lepingu alusel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125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t-EE" sz="1200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Sotsiaalmajutuse lepingu alusel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501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Linna allasutuse kasutuses (Nisu 2a ja Rahu 8)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370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t-EE" sz="1200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Vabad eluruumid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703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t-EE" sz="1200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Kokku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573</a:t>
                      </a:r>
                      <a:endParaRPr lang="et-EE" sz="12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31616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4773A3A-7B60-7433-4E6B-57DBBB3A98E3}"/>
              </a:ext>
            </a:extLst>
          </p:cNvPr>
          <p:cNvSpPr txBox="1"/>
          <p:nvPr/>
        </p:nvSpPr>
        <p:spPr>
          <a:xfrm>
            <a:off x="626341" y="5382340"/>
            <a:ext cx="10007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t-EE" kern="50" dirty="0">
                <a:effectLst/>
                <a:ea typeface="Times New Roman" panose="02020603050405020304" pitchFamily="18" charset="0"/>
              </a:rPr>
              <a:t>Alates 1.01.2022 kehtib tavaüürilepinguga keskküttega eluruumidel üür 2,99 eurot/m² ja ahiküttega </a:t>
            </a:r>
            <a:r>
              <a:rPr lang="et-EE" kern="50">
                <a:effectLst/>
                <a:ea typeface="Times New Roman" panose="02020603050405020304" pitchFamily="18" charset="0"/>
              </a:rPr>
              <a:t>eluruumidel 2,09 </a:t>
            </a:r>
            <a:r>
              <a:rPr lang="et-EE" kern="50" dirty="0">
                <a:effectLst/>
                <a:ea typeface="Times New Roman" panose="02020603050405020304" pitchFamily="18" charset="0"/>
              </a:rPr>
              <a:t>eurot/m². Alates 1.01.2023 tõuseb üürimäär 10%: keskküttega korterite puhul 3,29 eurole/m</a:t>
            </a:r>
            <a:r>
              <a:rPr lang="et-EE" kern="50" baseline="30000" dirty="0">
                <a:effectLst/>
                <a:ea typeface="Times New Roman" panose="02020603050405020304" pitchFamily="18" charset="0"/>
              </a:rPr>
              <a:t>2 </a:t>
            </a:r>
            <a:r>
              <a:rPr lang="et-EE" kern="50" dirty="0">
                <a:effectLst/>
                <a:ea typeface="Times New Roman" panose="02020603050405020304" pitchFamily="18" charset="0"/>
              </a:rPr>
              <a:t>ja ahiküttega eluruumide puhul 2,30 eurole/m</a:t>
            </a:r>
            <a:r>
              <a:rPr lang="et-EE" kern="50" baseline="30000" dirty="0">
                <a:effectLst/>
                <a:ea typeface="Times New Roman" panose="02020603050405020304" pitchFamily="18" charset="0"/>
              </a:rPr>
              <a:t>2 </a:t>
            </a:r>
            <a:r>
              <a:rPr lang="et-EE" kern="50" dirty="0">
                <a:effectLst/>
                <a:ea typeface="Times New Roman" panose="02020603050405020304" pitchFamily="18" charset="0"/>
              </a:rPr>
              <a:t>. Keskmiselt laekub linnale üüri umbes 100 000 eurot aastas.</a:t>
            </a:r>
          </a:p>
        </p:txBody>
      </p:sp>
    </p:spTree>
    <p:extLst>
      <p:ext uri="{BB962C8B-B14F-4D97-AF65-F5344CB8AC3E}">
        <p14:creationId xmlns:p14="http://schemas.microsoft.com/office/powerpoint/2010/main" val="78161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63B8EE8-5270-A652-BD19-E56B1779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62" y="457200"/>
            <a:ext cx="4714833" cy="1128532"/>
          </a:xfrm>
        </p:spPr>
        <p:txBody>
          <a:bodyPr/>
          <a:lstStyle/>
          <a:p>
            <a:r>
              <a:rPr lang="et-EE" dirty="0"/>
              <a:t>Uued elamud Tüve tn 2 ja 4</a:t>
            </a:r>
            <a:endParaRPr lang="en-US" dirty="0"/>
          </a:p>
        </p:txBody>
      </p:sp>
      <p:pic>
        <p:nvPicPr>
          <p:cNvPr id="7" name="Pildi kohatäide 6" descr="Pilt, millel on kujutatud väljas, äärekivi&#10;&#10;Kirjeldus on genereeritud automaatselt">
            <a:extLst>
              <a:ext uri="{FF2B5EF4-FFF2-40B4-BE49-F238E27FC236}">
                <a16:creationId xmlns:a16="http://schemas.microsoft.com/office/drawing/2014/main" id="{60758714-6BCA-ADCD-82C5-E7CF14A5BD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191" r="7190" b="-1"/>
          <a:stretch/>
        </p:blipFill>
        <p:spPr>
          <a:xfrm>
            <a:off x="5084533" y="830510"/>
            <a:ext cx="6747351" cy="5240680"/>
          </a:xfrm>
          <a:noFill/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94062" y="1637858"/>
            <a:ext cx="4209836" cy="4433332"/>
          </a:xfrm>
        </p:spPr>
        <p:txBody>
          <a:bodyPr>
            <a:normAutofit/>
          </a:bodyPr>
          <a:lstStyle/>
          <a:p>
            <a:r>
              <a:rPr lang="et-EE" dirty="0"/>
              <a:t>2021 aastal valmisid Tüve tänaval kaks uut üürimaja.</a:t>
            </a:r>
          </a:p>
          <a:p>
            <a:r>
              <a:rPr lang="et-EE" dirty="0"/>
              <a:t>Kummaski majas on 28 korterit, millest 8 korterit on kohandatud invanõuetele.</a:t>
            </a:r>
          </a:p>
          <a:p>
            <a:r>
              <a:rPr lang="et-EE" dirty="0"/>
              <a:t>Majas on:</a:t>
            </a:r>
          </a:p>
          <a:p>
            <a:r>
              <a:rPr lang="et-EE" dirty="0"/>
              <a:t>1-toalisi kortereid 16 (8 kohandatud korterit)</a:t>
            </a:r>
          </a:p>
          <a:p>
            <a:r>
              <a:rPr lang="et-EE" dirty="0"/>
              <a:t>2-toalisi kortereid 8</a:t>
            </a:r>
          </a:p>
          <a:p>
            <a:r>
              <a:rPr lang="et-EE" dirty="0"/>
              <a:t>3-toalisi kortereid 4 (1 kohandatud korter)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83500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947" y="1099540"/>
            <a:ext cx="4547053" cy="44333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Majad on 4 korruselised, ühe hoone netopind 1765 m2, millest 1210 m2 on eluruumide pind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Krundi suurus 4 maja jaoks on 13 000 m2 s.h mänguväljak. Kinnistule juurdepääs on piiratud tõkkepuuga. Parkimiskohti 1 maja kohta on 37, s.h 7 inva kohta. Lisaks kuulub iga maja juurde 10 kohaline jalgrataste varjualune.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Tegemist on A energiaklassi majadega ( hoone katusel PV paneelid 25kw), soojustagastusega ventilatsioon jne.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Majades on liftid, </a:t>
            </a:r>
            <a:r>
              <a:rPr lang="et-EE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kaugloetavad</a:t>
            </a:r>
            <a:r>
              <a:rPr lang="et-EE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arvestid, tubades on põrandaküte ja tubade temperatuuri on </a:t>
            </a:r>
            <a:r>
              <a:rPr lang="et-EE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võimalik eraldi reguleerida.</a:t>
            </a:r>
            <a:endParaRPr lang="et-EE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dirty="0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4BF54972-BC91-9E35-C2F2-59DC9453F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937" y="2779719"/>
            <a:ext cx="426757" cy="432854"/>
          </a:xfrm>
          <a:prstGeom prst="rect">
            <a:avLst/>
          </a:prstGeom>
        </p:spPr>
      </p:pic>
      <p:pic>
        <p:nvPicPr>
          <p:cNvPr id="7" name="Pilt 6" descr="Pilt, millel on kujutatud tekst, rohi, väljas, puu&#10;&#10;Kirjeldus on genereeritud automaatselt">
            <a:extLst>
              <a:ext uri="{FF2B5EF4-FFF2-40B4-BE49-F238E27FC236}">
                <a16:creationId xmlns:a16="http://schemas.microsoft.com/office/drawing/2014/main" id="{8980230B-36C1-3B66-4149-3C09D4CCE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350" y="995906"/>
            <a:ext cx="6654871" cy="44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9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ldi kohatäide 9" descr="Pilt, millel on kujutatud rohi, väljas, hoone&#10;&#10;Kirjeldus on genereeritud automaatselt">
            <a:extLst>
              <a:ext uri="{FF2B5EF4-FFF2-40B4-BE49-F238E27FC236}">
                <a16:creationId xmlns:a16="http://schemas.microsoft.com/office/drawing/2014/main" id="{C5C9372A-2DFE-4E7F-21AB-869C8400C8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112" r="7112"/>
          <a:stretch>
            <a:fillRect/>
          </a:stretch>
        </p:blipFill>
        <p:spPr/>
      </p:pic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D83B1AAF-0AC0-8E06-899E-416423932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4062" y="1150374"/>
            <a:ext cx="4062191" cy="492081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Iga korteri juurde kuulub panipaik, lisaks ühine panipaik jalgrataste ja lapsevankrite jaoks.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Liikumispuudega üürnikud saavad nii maja välisuksi kui ka oma korterite uksi avada kiibiga, mis avanevad ja sulguvad siis elektriliselt.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Korterid on sisustatud seinakappide, köögimööbli ja -tehnikaga, vannitoamööbliga, tubades on söögilaud, kardinad, peeglid, nagid ja riiulid panipaikades.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Kokku maksumus koos ehituse ja sisustusega oli ~4,7 miljonit eurot, millest </a:t>
            </a:r>
            <a:r>
              <a:rPr lang="et-EE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Kredexi</a:t>
            </a:r>
            <a:r>
              <a:rPr lang="et-EE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toetus oli 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4785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0F93F96-7BBC-4EF5-786E-11FBA082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63" y="212767"/>
            <a:ext cx="10080000" cy="720000"/>
          </a:xfrm>
        </p:spPr>
        <p:txBody>
          <a:bodyPr anchor="ctr">
            <a:normAutofit/>
          </a:bodyPr>
          <a:lstStyle/>
          <a:p>
            <a:r>
              <a:rPr lang="et-EE" dirty="0"/>
              <a:t>Linna pikem perspektiiv elamumajanduses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068712C1-65CB-F685-623B-34CCB7440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062" y="1099595"/>
            <a:ext cx="4860000" cy="50773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t-EE" sz="1800" dirty="0"/>
              <a:t>Ehitada uusi energiasäästlikke ja ka eakatele ning liikumispuudega inimestele ligipääsetavaid elamuid ( majades liftid jne).</a:t>
            </a:r>
          </a:p>
          <a:p>
            <a:pPr>
              <a:lnSpc>
                <a:spcPct val="90000"/>
              </a:lnSpc>
            </a:pPr>
            <a:r>
              <a:rPr lang="et-EE" sz="1800" dirty="0"/>
              <a:t>Uute majade puhul arvestatakse ka erinevate tugiteenuste vajadusega (nt valve, majas sotsiaaltöötaja jne).</a:t>
            </a:r>
          </a:p>
          <a:p>
            <a:pPr>
              <a:lnSpc>
                <a:spcPct val="90000"/>
              </a:lnSpc>
            </a:pPr>
            <a:r>
              <a:rPr lang="et-EE" sz="1800" dirty="0"/>
              <a:t>Renoveerida olemasolevad elamud energiasäästlikeks.</a:t>
            </a:r>
          </a:p>
          <a:p>
            <a:pPr>
              <a:lnSpc>
                <a:spcPct val="90000"/>
              </a:lnSpc>
            </a:pPr>
            <a:r>
              <a:rPr lang="et-EE" sz="1800" dirty="0"/>
              <a:t>Vähendada korteriühistutes asuvate üksikute (eelkõige ahiküttega) eluruumide ja ka halvas seisus elamute arvu.</a:t>
            </a:r>
          </a:p>
          <a:p>
            <a:pPr>
              <a:lnSpc>
                <a:spcPct val="90000"/>
              </a:lnSpc>
            </a:pPr>
            <a:r>
              <a:rPr lang="et-EE" sz="1800" dirty="0"/>
              <a:t>Olemasoleva elamufondi võõrandamisest saadav tulu suunata uute elamute ehituskulude katteks.</a:t>
            </a:r>
          </a:p>
          <a:p>
            <a:pPr>
              <a:lnSpc>
                <a:spcPct val="90000"/>
              </a:lnSpc>
            </a:pPr>
            <a:r>
              <a:rPr lang="et-EE" sz="1800" dirty="0"/>
              <a:t>Reserveerida elamuehituseks linnale kuuluvadi kinnistuid. Hetkel on selleks olemas nt Tüve tn 6 ja 8, Jaamamõisa 38, Annemõisa 12 kinnistud.</a:t>
            </a:r>
          </a:p>
          <a:p>
            <a:pPr>
              <a:lnSpc>
                <a:spcPct val="90000"/>
              </a:lnSpc>
            </a:pPr>
            <a:endParaRPr lang="et-EE" sz="1800" dirty="0"/>
          </a:p>
        </p:txBody>
      </p:sp>
      <p:pic>
        <p:nvPicPr>
          <p:cNvPr id="13" name="Pilt 12">
            <a:extLst>
              <a:ext uri="{FF2B5EF4-FFF2-40B4-BE49-F238E27FC236}">
                <a16:creationId xmlns:a16="http://schemas.microsoft.com/office/drawing/2014/main" id="{56C58539-FF50-9DB4-1336-519A49A14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062" y="1177452"/>
            <a:ext cx="6116217" cy="4143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0316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461" b="1461"/>
          <a:stretch/>
        </p:blipFill>
        <p:spPr>
          <a:xfrm>
            <a:off x="394064" y="376084"/>
            <a:ext cx="11274325" cy="4395019"/>
          </a:xfr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/>
              <a:t>Tänan 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1817359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rtu_1">
      <a:dk1>
        <a:srgbClr val="363636"/>
      </a:dk1>
      <a:lt1>
        <a:srgbClr val="FFFFFF"/>
      </a:lt1>
      <a:dk2>
        <a:srgbClr val="363636"/>
      </a:dk2>
      <a:lt2>
        <a:srgbClr val="F9F9F9"/>
      </a:lt2>
      <a:accent1>
        <a:srgbClr val="004187"/>
      </a:accent1>
      <a:accent2>
        <a:srgbClr val="24AC9F"/>
      </a:accent2>
      <a:accent3>
        <a:srgbClr val="FBAE58"/>
      </a:accent3>
      <a:accent4>
        <a:srgbClr val="BF3452"/>
      </a:accent4>
      <a:accent5>
        <a:srgbClr val="6ECBC2"/>
      </a:accent5>
      <a:accent6>
        <a:srgbClr val="4677BC"/>
      </a:accent6>
      <a:hlink>
        <a:srgbClr val="0563C1"/>
      </a:hlink>
      <a:folHlink>
        <a:srgbClr val="24AC9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rtu_Linnavalitsus_PPT" id="{98B6B436-7968-5D4D-A1D5-824F098A7944}" vid="{92B2329E-B9F5-0D49-9BE7-153EDCB5CC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6394</TotalTime>
  <Words>723</Words>
  <Application>Microsoft Office PowerPoint</Application>
  <PresentationFormat>Laiekraan</PresentationFormat>
  <Paragraphs>158</Paragraphs>
  <Slides>9</Slides>
  <Notes>1</Notes>
  <HiddenSlides>0</HiddenSlides>
  <MMClips>0</MMClips>
  <ScaleCrop>false</ScaleCrop>
  <HeadingPairs>
    <vt:vector size="8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1</vt:i4>
      </vt:variant>
      <vt:variant>
        <vt:lpstr>Manustatud OLE-serverid</vt:lpstr>
      </vt:variant>
      <vt:variant>
        <vt:i4>1</vt:i4>
      </vt:variant>
      <vt:variant>
        <vt:lpstr>Slaidipealkirjad</vt:lpstr>
      </vt:variant>
      <vt:variant>
        <vt:i4>9</vt:i4>
      </vt:variant>
    </vt:vector>
  </HeadingPairs>
  <TitlesOfParts>
    <vt:vector size="18" baseType="lpstr">
      <vt:lpstr>AlNile</vt:lpstr>
      <vt:lpstr>AlNile-Bold</vt:lpstr>
      <vt:lpstr>Arial</vt:lpstr>
      <vt:lpstr>Calibri</vt:lpstr>
      <vt:lpstr>Symbol</vt:lpstr>
      <vt:lpstr>Times New Roman</vt:lpstr>
      <vt:lpstr>Wingdings</vt:lpstr>
      <vt:lpstr>Office Theme</vt:lpstr>
      <vt:lpstr>Chart</vt:lpstr>
      <vt:lpstr>Ülevaade linnale kuuluvast elamufondist</vt:lpstr>
      <vt:lpstr> Linnale kuuluva elamufondi suurus</vt:lpstr>
      <vt:lpstr>Elamufondi jagunemine</vt:lpstr>
      <vt:lpstr>Eluruumide kasutamine </vt:lpstr>
      <vt:lpstr>Uued elamud Tüve tn 2 ja 4</vt:lpstr>
      <vt:lpstr>PowerPointi esitlus</vt:lpstr>
      <vt:lpstr>PowerPointi esitlus</vt:lpstr>
      <vt:lpstr>Linna pikem perspektiiv elamumajanduses</vt:lpstr>
      <vt:lpstr>Tänan tähelepanu eest!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Krüpteeritud sõnumirakendused: e-salastusmeetod</dc:title>
  <dc:creator>Ahto Ahas</dc:creator>
  <cp:lastModifiedBy>Mait Raig</cp:lastModifiedBy>
  <cp:revision>114</cp:revision>
  <dcterms:created xsi:type="dcterms:W3CDTF">2018-03-19T14:11:26Z</dcterms:created>
  <dcterms:modified xsi:type="dcterms:W3CDTF">2022-09-19T06:03:06Z</dcterms:modified>
</cp:coreProperties>
</file>